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72" r:id="rId2"/>
    <p:sldId id="273" r:id="rId3"/>
    <p:sldId id="278" r:id="rId4"/>
    <p:sldId id="279" r:id="rId5"/>
    <p:sldId id="280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71" r:id="rId17"/>
    <p:sldId id="286" r:id="rId18"/>
    <p:sldId id="287" r:id="rId19"/>
    <p:sldId id="274" r:id="rId20"/>
    <p:sldId id="275" r:id="rId21"/>
    <p:sldId id="276" r:id="rId22"/>
    <p:sldId id="277" r:id="rId23"/>
    <p:sldId id="25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57" d="100"/>
          <a:sy n="57" d="100"/>
        </p:scale>
        <p:origin x="268" y="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0" d="100"/>
          <a:sy n="50" d="100"/>
        </p:scale>
        <p:origin x="2708" y="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sv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6F665-5796-440D-A91B-E6BB93CDBA08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2EF6-A9C3-4E91-82D5-9705B4412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79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6D6909-6745-47A1-A2C5-81481107E7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0653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Peak and low season months for EV sales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ribbonChart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ribbonChart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6D6909-6745-47A1-A2C5-81481107E7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34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Top 3 EV sold by Makers 2023-2024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3 EV sold by Makers 2023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Bottom 3 EV sold my Makers 2023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3 EV sold by Makers 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Bottom 3 EV sold my Makers 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Bottom 3 EV sold by Makers 2023-2024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2-Wheeler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4-Wheeler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Declined Penetration Rate by State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Declined Penetration Rate by State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Quarterly trends based on sales volume for the top 5 EV makers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Penetration_rate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Total_ev_sales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2024-12-19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abusufianorg/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?pbi_source=PowerPoint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70f31bd-d05f-47a7-8b1e-3e04ee8b30bc/?pbi_source=PowerPoi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248FB2-34FB-4495-B393-F32A0B240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" y="0"/>
            <a:ext cx="12191074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636FCC1-B31D-4C6B-A7E7-C0DAA6DD33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0850" y="1065671"/>
            <a:ext cx="1685925" cy="78105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464FB32-5345-49F9-AA5E-2EFB472BBE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2022" y="4652026"/>
            <a:ext cx="1433769" cy="682282"/>
          </a:xfrm>
          <a:prstGeom prst="rect">
            <a:avLst/>
          </a:prstGeom>
        </p:spPr>
      </p:pic>
      <p:pic>
        <p:nvPicPr>
          <p:cNvPr id="14" name="Picture 13">
            <a:hlinkClick r:id="rId8"/>
            <a:extLst>
              <a:ext uri="{FF2B5EF4-FFF2-40B4-BE49-F238E27FC236}">
                <a16:creationId xmlns:a16="http://schemas.microsoft.com/office/drawing/2014/main" id="{DD079976-9E0E-4D8E-82B4-D428BC6A63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6470" y="6098128"/>
            <a:ext cx="472636" cy="40061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193E01-889A-491A-97F7-4304E01EEF98}"/>
              </a:ext>
            </a:extLst>
          </p:cNvPr>
          <p:cNvSpPr txBox="1"/>
          <p:nvPr/>
        </p:nvSpPr>
        <p:spPr>
          <a:xfrm>
            <a:off x="200850" y="2095211"/>
            <a:ext cx="4465981" cy="2308324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en-US" sz="3600" spc="300" dirty="0">
                <a:solidFill>
                  <a:srgbClr val="2A9E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  <a:cs typeface="Aharoni" panose="02010803020104030203" pitchFamily="2" charset="-79"/>
              </a:rPr>
              <a:t>RESUME PROJECTS #12: </a:t>
            </a:r>
            <a:r>
              <a:rPr lang="en-US" sz="3600" spc="300" dirty="0">
                <a:solidFill>
                  <a:srgbClr val="8D5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  <a:cs typeface="Aharoni" panose="02010803020104030203" pitchFamily="2" charset="-79"/>
              </a:rPr>
              <a:t>ELECTRIC VEHICLES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D4D426-577B-4351-A4E4-4C24A14A8723}"/>
              </a:ext>
            </a:extLst>
          </p:cNvPr>
          <p:cNvSpPr txBox="1"/>
          <p:nvPr/>
        </p:nvSpPr>
        <p:spPr>
          <a:xfrm>
            <a:off x="724036" y="6052974"/>
            <a:ext cx="9861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</a:rPr>
              <a:t>Sufian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DBE907-933C-4963-858B-9617754B301F}"/>
              </a:ext>
            </a:extLst>
          </p:cNvPr>
          <p:cNvSpPr txBox="1"/>
          <p:nvPr/>
        </p:nvSpPr>
        <p:spPr>
          <a:xfrm>
            <a:off x="219358" y="6478862"/>
            <a:ext cx="1546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pc="600" dirty="0">
                <a:solidFill>
                  <a:schemeClr val="bg1"/>
                </a:solidFill>
              </a:rPr>
              <a:t>Made by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A7C8DFD-894E-4F91-88B1-55175F9D37E5}"/>
              </a:ext>
            </a:extLst>
          </p:cNvPr>
          <p:cNvCxnSpPr/>
          <p:nvPr/>
        </p:nvCxnSpPr>
        <p:spPr>
          <a:xfrm>
            <a:off x="200850" y="6514639"/>
            <a:ext cx="15093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326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enetration_rate ,Total_ev_sales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5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ivotTabl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6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ivotTabl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7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eak and low season months for EV sales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8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ivotTabl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9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ribbonChart ,ribbonChart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10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08246-5F13-4701-BF65-53E4ADCD150A}"/>
              </a:ext>
            </a:extLst>
          </p:cNvPr>
          <p:cNvSpPr txBox="1"/>
          <p:nvPr/>
        </p:nvSpPr>
        <p:spPr>
          <a:xfrm>
            <a:off x="1344054" y="1206866"/>
            <a:ext cx="9210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0" i="0" dirty="0">
                <a:solidFill>
                  <a:srgbClr val="2A9EF4"/>
                </a:solidFill>
                <a:effectLst/>
                <a:latin typeface="Roboto" panose="02000000000000000000" pitchFamily="2" charset="0"/>
              </a:rPr>
              <a:t>Why are customers choosing 4-wheeler EVs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A469C-E0BA-4F17-8867-5CF64F51CE2F}"/>
              </a:ext>
            </a:extLst>
          </p:cNvPr>
          <p:cNvSpPr txBox="1"/>
          <p:nvPr/>
        </p:nvSpPr>
        <p:spPr>
          <a:xfrm>
            <a:off x="1536281" y="2459846"/>
            <a:ext cx="88989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8D50FF"/>
                </a:solidFill>
              </a:rPr>
              <a:t>1. Cost Savings</a:t>
            </a:r>
            <a:r>
              <a:rPr lang="en-US" sz="2400" dirty="0">
                <a:solidFill>
                  <a:srgbClr val="8D50FF"/>
                </a:solidFill>
              </a:rPr>
              <a:t>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8D50FF"/>
                </a:solidFill>
              </a:rPr>
              <a:t>EVs are </a:t>
            </a:r>
            <a:r>
              <a:rPr lang="en-US" sz="2000" b="1" dirty="0">
                <a:solidFill>
                  <a:srgbClr val="8D50FF"/>
                </a:solidFill>
              </a:rPr>
              <a:t>fuel-efficient</a:t>
            </a:r>
            <a:r>
              <a:rPr lang="en-US" sz="2000" dirty="0">
                <a:solidFill>
                  <a:srgbClr val="8D50FF"/>
                </a:solidFill>
              </a:rPr>
              <a:t>, consuming far less energy than traditional vehicles.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Lower maintenance costs</a:t>
            </a:r>
            <a:r>
              <a:rPr lang="en-US" sz="2000" dirty="0">
                <a:solidFill>
                  <a:srgbClr val="8D50FF"/>
                </a:solidFill>
              </a:rPr>
              <a:t> due to fewer mechanical components.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1301946" y="514301"/>
            <a:ext cx="6314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2A9EF4"/>
                </a:solidFill>
              </a:rPr>
              <a:t>Secondary Research Question 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>
            <a:cxnSpLocks/>
          </p:cNvCxnSpPr>
          <p:nvPr/>
        </p:nvCxnSpPr>
        <p:spPr>
          <a:xfrm>
            <a:off x="1368852" y="1141081"/>
            <a:ext cx="5910146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A15A421-89EF-4106-8F29-58F92E47580F}"/>
              </a:ext>
            </a:extLst>
          </p:cNvPr>
          <p:cNvSpPr txBox="1"/>
          <p:nvPr/>
        </p:nvSpPr>
        <p:spPr>
          <a:xfrm>
            <a:off x="1536281" y="3814801"/>
            <a:ext cx="80112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8D50FF"/>
                </a:solidFill>
              </a:rPr>
              <a:t>2. Environmental Concerns</a:t>
            </a:r>
            <a:r>
              <a:rPr lang="en-US" sz="2400" dirty="0">
                <a:solidFill>
                  <a:srgbClr val="8D50FF"/>
                </a:solidFill>
              </a:rPr>
              <a:t>: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Zero emissions</a:t>
            </a:r>
            <a:r>
              <a:rPr lang="en-US" sz="2000" dirty="0">
                <a:solidFill>
                  <a:srgbClr val="8D50FF"/>
                </a:solidFill>
              </a:rPr>
              <a:t> lead to cleaner air and reduced pollution.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8D50FF"/>
                </a:solidFill>
              </a:rPr>
              <a:t>EVs are seen as a </a:t>
            </a:r>
            <a:r>
              <a:rPr lang="en-US" sz="2000" b="1" dirty="0">
                <a:solidFill>
                  <a:srgbClr val="8D50FF"/>
                </a:solidFill>
              </a:rPr>
              <a:t>sustainable solution</a:t>
            </a:r>
            <a:r>
              <a:rPr lang="en-US" sz="2000" dirty="0">
                <a:solidFill>
                  <a:srgbClr val="8D50FF"/>
                </a:solidFill>
              </a:rPr>
              <a:t> for eco-conscious customers.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BAA9DC-A35E-4495-ACE4-01039A5A91B4}"/>
              </a:ext>
            </a:extLst>
          </p:cNvPr>
          <p:cNvSpPr txBox="1"/>
          <p:nvPr/>
        </p:nvSpPr>
        <p:spPr>
          <a:xfrm>
            <a:off x="1536281" y="5067096"/>
            <a:ext cx="90376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8D50FF"/>
                </a:solidFill>
              </a:rPr>
              <a:t>3. Government Incentives</a:t>
            </a:r>
            <a:r>
              <a:rPr lang="en-US" sz="2400" dirty="0">
                <a:solidFill>
                  <a:srgbClr val="8D50FF"/>
                </a:solidFill>
              </a:rPr>
              <a:t>: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Subsidies, tax benefits, and waived registration fees</a:t>
            </a:r>
            <a:r>
              <a:rPr lang="en-US" sz="2000" dirty="0">
                <a:solidFill>
                  <a:srgbClr val="8D50FF"/>
                </a:solidFill>
              </a:rPr>
              <a:t> encourage EV adoption.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8D50FF"/>
                </a:solidFill>
              </a:rPr>
              <a:t>Faster registration processes make ownership hassle-free.</a:t>
            </a:r>
          </a:p>
        </p:txBody>
      </p:sp>
    </p:spTree>
    <p:extLst>
      <p:ext uri="{BB962C8B-B14F-4D97-AF65-F5344CB8AC3E}">
        <p14:creationId xmlns:p14="http://schemas.microsoft.com/office/powerpoint/2010/main" val="665797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08246-5F13-4701-BF65-53E4ADCD150A}"/>
              </a:ext>
            </a:extLst>
          </p:cNvPr>
          <p:cNvSpPr txBox="1"/>
          <p:nvPr/>
        </p:nvSpPr>
        <p:spPr>
          <a:xfrm>
            <a:off x="542775" y="1194376"/>
            <a:ext cx="10409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rgbClr val="2A9EF4"/>
                </a:solidFill>
              </a:rPr>
              <a:t>How do government incentives influence EV adoption?</a:t>
            </a:r>
            <a:endParaRPr lang="en-US" sz="3600" b="0" i="0" dirty="0">
              <a:solidFill>
                <a:srgbClr val="2A9EF4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A469C-E0BA-4F17-8867-5CF64F51CE2F}"/>
              </a:ext>
            </a:extLst>
          </p:cNvPr>
          <p:cNvSpPr txBox="1"/>
          <p:nvPr/>
        </p:nvSpPr>
        <p:spPr>
          <a:xfrm>
            <a:off x="632870" y="2215544"/>
            <a:ext cx="1110936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8D50FF"/>
                </a:solidFill>
              </a:rPr>
              <a:t>Two-Wheelers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FAME-II Scheme:</a:t>
            </a:r>
            <a:r>
              <a:rPr lang="en-US" sz="2000" dirty="0">
                <a:solidFill>
                  <a:srgbClr val="8D50FF"/>
                </a:solidFill>
              </a:rPr>
              <a:t> Up to </a:t>
            </a:r>
            <a:r>
              <a:rPr lang="en-US" sz="2000" b="1" dirty="0">
                <a:solidFill>
                  <a:srgbClr val="8D50FF"/>
                </a:solidFill>
              </a:rPr>
              <a:t>₹10,000 per kWh</a:t>
            </a:r>
            <a:r>
              <a:rPr lang="en-US" sz="2000" dirty="0">
                <a:solidFill>
                  <a:srgbClr val="8D50FF"/>
                </a:solidFill>
              </a:rPr>
              <a:t> (max 40% of the vehicle price).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EMPS 2024:</a:t>
            </a:r>
            <a:r>
              <a:rPr lang="en-US" sz="2000" dirty="0">
                <a:solidFill>
                  <a:srgbClr val="8D50FF"/>
                </a:solidFill>
              </a:rPr>
              <a:t> Subsidies up to </a:t>
            </a:r>
            <a:r>
              <a:rPr lang="en-US" sz="2000" b="1" dirty="0">
                <a:solidFill>
                  <a:srgbClr val="8D50FF"/>
                </a:solidFill>
              </a:rPr>
              <a:t>₹10,000</a:t>
            </a:r>
            <a:r>
              <a:rPr lang="en-US" sz="2000" dirty="0">
                <a:solidFill>
                  <a:srgbClr val="8D50FF"/>
                </a:solidFill>
              </a:rPr>
              <a:t>, extended till </a:t>
            </a:r>
            <a:r>
              <a:rPr lang="en-US" sz="2000" b="1" dirty="0">
                <a:solidFill>
                  <a:srgbClr val="8D50FF"/>
                </a:solidFill>
              </a:rPr>
              <a:t>September 2024</a:t>
            </a:r>
            <a:r>
              <a:rPr lang="en-US" sz="2000" dirty="0">
                <a:solidFill>
                  <a:srgbClr val="8D50FF"/>
                </a:solidFill>
              </a:rPr>
              <a:t>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State Benefits:</a:t>
            </a:r>
            <a:r>
              <a:rPr lang="en-US" sz="2000" dirty="0">
                <a:solidFill>
                  <a:srgbClr val="8D50FF"/>
                </a:solidFill>
              </a:rPr>
              <a:t> Delhi, Maharashtra, and Gujarat offer </a:t>
            </a:r>
            <a:r>
              <a:rPr lang="en-US" sz="2000" b="1" dirty="0">
                <a:solidFill>
                  <a:srgbClr val="8D50FF"/>
                </a:solidFill>
              </a:rPr>
              <a:t>road tax exemptions</a:t>
            </a:r>
            <a:r>
              <a:rPr lang="en-US" sz="2000" dirty="0">
                <a:solidFill>
                  <a:srgbClr val="8D50FF"/>
                </a:solidFill>
              </a:rPr>
              <a:t> and </a:t>
            </a:r>
            <a:r>
              <a:rPr lang="en-US" sz="2000" b="1" dirty="0">
                <a:solidFill>
                  <a:srgbClr val="8D50FF"/>
                </a:solidFill>
              </a:rPr>
              <a:t>registration fee waivers</a:t>
            </a:r>
            <a:r>
              <a:rPr lang="en-US" sz="2000" dirty="0">
                <a:solidFill>
                  <a:srgbClr val="8D50FF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542775" y="506806"/>
            <a:ext cx="6124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2A9EF4"/>
                </a:solidFill>
              </a:rPr>
              <a:t>Secondary Research Question 2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>
            <a:cxnSpLocks/>
          </p:cNvCxnSpPr>
          <p:nvPr/>
        </p:nvCxnSpPr>
        <p:spPr>
          <a:xfrm>
            <a:off x="632870" y="1141081"/>
            <a:ext cx="5910146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A15A421-89EF-4106-8F29-58F92E47580F}"/>
              </a:ext>
            </a:extLst>
          </p:cNvPr>
          <p:cNvSpPr txBox="1"/>
          <p:nvPr/>
        </p:nvSpPr>
        <p:spPr>
          <a:xfrm>
            <a:off x="632870" y="4283152"/>
            <a:ext cx="106557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8D50FF"/>
                </a:solidFill>
              </a:rPr>
              <a:t>Four-Wheelers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FAME-II Scheme:</a:t>
            </a:r>
            <a:r>
              <a:rPr lang="en-US" sz="2400" dirty="0">
                <a:solidFill>
                  <a:srgbClr val="8D50FF"/>
                </a:solidFill>
              </a:rPr>
              <a:t> ₹10,000 per kWh for eligible e-4Ws.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State Policies:</a:t>
            </a:r>
            <a:r>
              <a:rPr lang="en-US" sz="2400" dirty="0">
                <a:solidFill>
                  <a:srgbClr val="8D50FF"/>
                </a:solidFill>
              </a:rPr>
              <a:t> Delhi, Maharashtra, and Karnataka lead with </a:t>
            </a:r>
            <a:r>
              <a:rPr lang="en-US" sz="2400" b="1" dirty="0">
                <a:solidFill>
                  <a:srgbClr val="8D50FF"/>
                </a:solidFill>
              </a:rPr>
              <a:t>tax incentives</a:t>
            </a:r>
            <a:r>
              <a:rPr lang="en-US" sz="2400" dirty="0">
                <a:solidFill>
                  <a:srgbClr val="8D50FF"/>
                </a:solidFill>
              </a:rPr>
              <a:t> and cost reductions.</a:t>
            </a:r>
          </a:p>
        </p:txBody>
      </p:sp>
    </p:spTree>
    <p:extLst>
      <p:ext uri="{BB962C8B-B14F-4D97-AF65-F5344CB8AC3E}">
        <p14:creationId xmlns:p14="http://schemas.microsoft.com/office/powerpoint/2010/main" val="2173001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08246-5F13-4701-BF65-53E4ADCD150A}"/>
              </a:ext>
            </a:extLst>
          </p:cNvPr>
          <p:cNvSpPr txBox="1"/>
          <p:nvPr/>
        </p:nvSpPr>
        <p:spPr>
          <a:xfrm>
            <a:off x="542775" y="1194376"/>
            <a:ext cx="11433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rgbClr val="2A9EF4"/>
                </a:solidFill>
              </a:rPr>
              <a:t>How does charging infrastructure impact EV sales and adoption in top states?</a:t>
            </a:r>
            <a:endParaRPr lang="en-US" sz="3600" b="0" i="0" dirty="0">
              <a:solidFill>
                <a:srgbClr val="2A9EF4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A469C-E0BA-4F17-8867-5CF64F51CE2F}"/>
              </a:ext>
            </a:extLst>
          </p:cNvPr>
          <p:cNvSpPr txBox="1"/>
          <p:nvPr/>
        </p:nvSpPr>
        <p:spPr>
          <a:xfrm>
            <a:off x="630931" y="3185040"/>
            <a:ext cx="111093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8D50FF"/>
                </a:solidFill>
              </a:rPr>
              <a:t>Top 5 States</a:t>
            </a:r>
            <a:r>
              <a:rPr lang="en-US" sz="2400" dirty="0">
                <a:solidFill>
                  <a:srgbClr val="8D50FF"/>
                </a:solidFill>
              </a:rPr>
              <a:t>: Maharashtra, Delhi, Tamil Nadu, Gujarat, Karnataka.</a:t>
            </a:r>
          </a:p>
          <a:p>
            <a:r>
              <a:rPr lang="en-US" sz="2400" b="1" dirty="0">
                <a:solidFill>
                  <a:srgbClr val="8D50FF"/>
                </a:solidFill>
              </a:rPr>
              <a:t>Impact</a:t>
            </a:r>
            <a:r>
              <a:rPr lang="en-US" sz="2400" dirty="0">
                <a:solidFill>
                  <a:srgbClr val="8D50FF"/>
                </a:solidFill>
              </a:rPr>
              <a:t>: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Range Anxiety</a:t>
            </a:r>
            <a:r>
              <a:rPr lang="en-US" sz="2400" dirty="0">
                <a:solidFill>
                  <a:srgbClr val="8D50FF"/>
                </a:solidFill>
              </a:rPr>
              <a:t>: Charging stations reduce concerns about limited range.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Sales Growth</a:t>
            </a:r>
            <a:r>
              <a:rPr lang="en-US" sz="2400" dirty="0">
                <a:solidFill>
                  <a:srgbClr val="8D50FF"/>
                </a:solidFill>
              </a:rPr>
              <a:t>: Better infrastructure directly correlates with higher EV adoption.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Investment</a:t>
            </a:r>
            <a:r>
              <a:rPr lang="en-US" sz="2400" dirty="0">
                <a:solidFill>
                  <a:srgbClr val="8D50FF"/>
                </a:solidFill>
              </a:rPr>
              <a:t>: Public and private investments boost accessibility.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542775" y="506806"/>
            <a:ext cx="6124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2A9EF4"/>
                </a:solidFill>
              </a:rPr>
              <a:t>Secondary Research Question 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>
            <a:cxnSpLocks/>
          </p:cNvCxnSpPr>
          <p:nvPr/>
        </p:nvCxnSpPr>
        <p:spPr>
          <a:xfrm>
            <a:off x="632870" y="1141081"/>
            <a:ext cx="5910146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0755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08246-5F13-4701-BF65-53E4ADCD150A}"/>
              </a:ext>
            </a:extLst>
          </p:cNvPr>
          <p:cNvSpPr txBox="1"/>
          <p:nvPr/>
        </p:nvSpPr>
        <p:spPr>
          <a:xfrm>
            <a:off x="542775" y="1194376"/>
            <a:ext cx="11433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rgbClr val="2A9EF4"/>
                </a:solidFill>
              </a:rPr>
              <a:t>Who are the ideal brand ambassadors for </a:t>
            </a:r>
            <a:r>
              <a:rPr lang="en-US" sz="3600" dirty="0" err="1">
                <a:solidFill>
                  <a:srgbClr val="2A9EF4"/>
                </a:solidFill>
              </a:rPr>
              <a:t>AtliQ</a:t>
            </a:r>
            <a:r>
              <a:rPr lang="en-US" sz="3600" dirty="0">
                <a:solidFill>
                  <a:srgbClr val="2A9EF4"/>
                </a:solidFill>
              </a:rPr>
              <a:t> Motors’ EV launch in India and why?</a:t>
            </a:r>
            <a:endParaRPr lang="en-US" sz="3600" b="0" i="0" dirty="0">
              <a:solidFill>
                <a:srgbClr val="2A9EF4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A469C-E0BA-4F17-8867-5CF64F51CE2F}"/>
              </a:ext>
            </a:extLst>
          </p:cNvPr>
          <p:cNvSpPr txBox="1"/>
          <p:nvPr/>
        </p:nvSpPr>
        <p:spPr>
          <a:xfrm>
            <a:off x="542775" y="2693581"/>
            <a:ext cx="1110936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8D50FF"/>
                </a:solidFill>
              </a:rPr>
              <a:t>MS Dhoni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Trusted, widely admired, and appeals to both urban and rural audiences.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Passion for automobiles aligns with the EV brand image.</a:t>
            </a:r>
          </a:p>
          <a:p>
            <a:endParaRPr lang="en-US" sz="2000" b="1" dirty="0">
              <a:solidFill>
                <a:srgbClr val="8D50FF"/>
              </a:solidFill>
            </a:endParaRPr>
          </a:p>
          <a:p>
            <a:r>
              <a:rPr lang="en-US" sz="2400" b="1" dirty="0">
                <a:solidFill>
                  <a:srgbClr val="8D50FF"/>
                </a:solidFill>
              </a:rPr>
              <a:t>Aamir Khan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Known for promoting socially responsible causes.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Adds credibility and resonates with eco-conscious consumers.</a:t>
            </a:r>
          </a:p>
          <a:p>
            <a:endParaRPr lang="en-US" sz="2000" b="1" dirty="0">
              <a:solidFill>
                <a:srgbClr val="8D50FF"/>
              </a:solidFill>
            </a:endParaRPr>
          </a:p>
          <a:p>
            <a:r>
              <a:rPr lang="en-US" sz="2400" b="1" dirty="0">
                <a:solidFill>
                  <a:srgbClr val="8D50FF"/>
                </a:solidFill>
              </a:rPr>
              <a:t>Hrithik Roshan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Popular among younger audiences with a strong aspirational appeal.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Represents innovation, fitness, and a modern lifestyle.</a:t>
            </a:r>
            <a:endParaRPr lang="en-US" sz="2000" dirty="0">
              <a:solidFill>
                <a:srgbClr val="8D50FF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542775" y="506806"/>
            <a:ext cx="6124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2A9EF4"/>
                </a:solidFill>
              </a:rPr>
              <a:t>Secondary Research Question 4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>
            <a:cxnSpLocks/>
          </p:cNvCxnSpPr>
          <p:nvPr/>
        </p:nvCxnSpPr>
        <p:spPr>
          <a:xfrm>
            <a:off x="632870" y="1141081"/>
            <a:ext cx="5910146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2457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08246-5F13-4701-BF65-53E4ADCD150A}"/>
              </a:ext>
            </a:extLst>
          </p:cNvPr>
          <p:cNvSpPr txBox="1"/>
          <p:nvPr/>
        </p:nvSpPr>
        <p:spPr>
          <a:xfrm>
            <a:off x="3044279" y="936706"/>
            <a:ext cx="61220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2A9EF4"/>
                </a:solidFill>
                <a:latin typeface="Arial Black" panose="020B0A04020102020204" pitchFamily="34" charset="0"/>
              </a:rPr>
              <a:t>TABLE OF CONTENT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8083F6-EDB6-4A69-A9D8-ED7C2E82E74B}"/>
              </a:ext>
            </a:extLst>
          </p:cNvPr>
          <p:cNvSpPr txBox="1"/>
          <p:nvPr/>
        </p:nvSpPr>
        <p:spPr>
          <a:xfrm>
            <a:off x="3239424" y="2364058"/>
            <a:ext cx="57317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rgbClr val="8D50FF"/>
                </a:solidFill>
              </a:rPr>
              <a:t>About Company</a:t>
            </a:r>
          </a:p>
          <a:p>
            <a:pPr marL="514350" indent="-5143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rgbClr val="8D50FF"/>
                </a:solidFill>
              </a:rPr>
              <a:t>Problem statement</a:t>
            </a:r>
          </a:p>
          <a:p>
            <a:pPr marL="514350" indent="-5143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rgbClr val="8D50FF"/>
                </a:solidFill>
              </a:rPr>
              <a:t>Primary research question</a:t>
            </a:r>
          </a:p>
          <a:p>
            <a:pPr marL="514350" indent="-5143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rgbClr val="8D50FF"/>
                </a:solidFill>
              </a:rPr>
              <a:t>Secondary research question</a:t>
            </a:r>
          </a:p>
          <a:p>
            <a:pPr marL="514350" indent="-5143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rgbClr val="8D50FF"/>
                </a:solidFill>
              </a:rPr>
              <a:t>Conclusion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9E412D1-3289-4400-958B-66585CFD2BF0}"/>
              </a:ext>
            </a:extLst>
          </p:cNvPr>
          <p:cNvCxnSpPr/>
          <p:nvPr/>
        </p:nvCxnSpPr>
        <p:spPr>
          <a:xfrm>
            <a:off x="3230089" y="1644592"/>
            <a:ext cx="5634408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611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08246-5F13-4701-BF65-53E4ADCD150A}"/>
              </a:ext>
            </a:extLst>
          </p:cNvPr>
          <p:cNvSpPr txBox="1"/>
          <p:nvPr/>
        </p:nvSpPr>
        <p:spPr>
          <a:xfrm>
            <a:off x="542775" y="1194376"/>
            <a:ext cx="8433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rgbClr val="2A9EF4"/>
                </a:solidFill>
              </a:rPr>
              <a:t>Why is Gujarat ideal for EV manufacturing?</a:t>
            </a:r>
            <a:endParaRPr lang="en-US" sz="3600" b="0" i="0" dirty="0">
              <a:solidFill>
                <a:srgbClr val="2A9EF4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A469C-E0BA-4F17-8867-5CF64F51CE2F}"/>
              </a:ext>
            </a:extLst>
          </p:cNvPr>
          <p:cNvSpPr txBox="1"/>
          <p:nvPr/>
        </p:nvSpPr>
        <p:spPr>
          <a:xfrm>
            <a:off x="542775" y="2693581"/>
            <a:ext cx="111093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Subsidies and Incentives</a:t>
            </a:r>
            <a:r>
              <a:rPr lang="en-US" sz="2400" dirty="0">
                <a:solidFill>
                  <a:srgbClr val="8D50FF"/>
                </a:solidFill>
              </a:rPr>
              <a:t>: Gujarat offers lucrative policies to support manufacturers and consumers.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Ease of Doing Business</a:t>
            </a:r>
            <a:r>
              <a:rPr lang="en-US" sz="2400" dirty="0">
                <a:solidFill>
                  <a:srgbClr val="8D50FF"/>
                </a:solidFill>
              </a:rPr>
              <a:t>: The state ranks highly for streamlined processes and approvals.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Infrastructure</a:t>
            </a:r>
            <a:r>
              <a:rPr lang="en-US" sz="2400" dirty="0">
                <a:solidFill>
                  <a:srgbClr val="8D50FF"/>
                </a:solidFill>
              </a:rPr>
              <a:t>: Strong manufacturing and charging infrastructure in place.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Stable Governance</a:t>
            </a:r>
            <a:r>
              <a:rPr lang="en-US" sz="2400" dirty="0">
                <a:solidFill>
                  <a:srgbClr val="8D50FF"/>
                </a:solidFill>
              </a:rPr>
              <a:t>: Provides a secure environment for long-term investment.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542775" y="506806"/>
            <a:ext cx="6124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2A9EF4"/>
                </a:solidFill>
              </a:rPr>
              <a:t>Secondary Research Question 5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>
            <a:cxnSpLocks/>
          </p:cNvCxnSpPr>
          <p:nvPr/>
        </p:nvCxnSpPr>
        <p:spPr>
          <a:xfrm>
            <a:off x="632870" y="1141081"/>
            <a:ext cx="5910146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2683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08246-5F13-4701-BF65-53E4ADCD150A}"/>
              </a:ext>
            </a:extLst>
          </p:cNvPr>
          <p:cNvSpPr txBox="1"/>
          <p:nvPr/>
        </p:nvSpPr>
        <p:spPr>
          <a:xfrm>
            <a:off x="542775" y="1194376"/>
            <a:ext cx="8433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rgbClr val="2A9EF4"/>
                </a:solidFill>
              </a:rPr>
              <a:t>Top 3 recommendations for </a:t>
            </a:r>
            <a:r>
              <a:rPr lang="en-US" sz="3600" dirty="0" err="1">
                <a:solidFill>
                  <a:srgbClr val="2A9EF4"/>
                </a:solidFill>
              </a:rPr>
              <a:t>AtliQ</a:t>
            </a:r>
            <a:r>
              <a:rPr lang="en-US" sz="3600" dirty="0">
                <a:solidFill>
                  <a:srgbClr val="2A9EF4"/>
                </a:solidFill>
              </a:rPr>
              <a:t> Motors.</a:t>
            </a:r>
            <a:endParaRPr lang="en-US" sz="3600" b="0" i="0" dirty="0">
              <a:solidFill>
                <a:srgbClr val="2A9EF4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A469C-E0BA-4F17-8867-5CF64F51CE2F}"/>
              </a:ext>
            </a:extLst>
          </p:cNvPr>
          <p:cNvSpPr txBox="1"/>
          <p:nvPr/>
        </p:nvSpPr>
        <p:spPr>
          <a:xfrm>
            <a:off x="542775" y="2582069"/>
            <a:ext cx="11109364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8D50FF"/>
                </a:solidFill>
              </a:rPr>
              <a:t>Focus on High-Penetration States: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Launch in states like Goa, Kerala, and Karnataka, which show strong demand and EV adoption.</a:t>
            </a:r>
          </a:p>
          <a:p>
            <a:r>
              <a:rPr lang="en-US" sz="2400" b="1" dirty="0">
                <a:solidFill>
                  <a:srgbClr val="8D50FF"/>
                </a:solidFill>
              </a:rPr>
              <a:t>Strengthen Charging Infrastructure Partnerships: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Collaborate with governments and private firms to expand charging stations and reduce range anxiety.</a:t>
            </a:r>
          </a:p>
          <a:p>
            <a:r>
              <a:rPr lang="en-US" sz="2400" b="1" dirty="0">
                <a:solidFill>
                  <a:srgbClr val="8D50FF"/>
                </a:solidFill>
              </a:rPr>
              <a:t>Leverage Government Incentives: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rgbClr val="8D50FF"/>
                </a:solidFill>
              </a:rPr>
              <a:t>Capitalize on state and central government subsidies to make vehicles more competitive and affordable.</a:t>
            </a:r>
            <a:endParaRPr lang="en-US" sz="2000" dirty="0">
              <a:solidFill>
                <a:srgbClr val="8D50FF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542775" y="506806"/>
            <a:ext cx="6124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2A9EF4"/>
                </a:solidFill>
              </a:rPr>
              <a:t>Secondary Research Question 6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>
            <a:cxnSpLocks/>
          </p:cNvCxnSpPr>
          <p:nvPr/>
        </p:nvCxnSpPr>
        <p:spPr>
          <a:xfrm>
            <a:off x="632870" y="1141081"/>
            <a:ext cx="5910146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092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08246-5F13-4701-BF65-53E4ADCD150A}"/>
              </a:ext>
            </a:extLst>
          </p:cNvPr>
          <p:cNvSpPr txBox="1"/>
          <p:nvPr/>
        </p:nvSpPr>
        <p:spPr>
          <a:xfrm>
            <a:off x="1116281" y="1241246"/>
            <a:ext cx="8433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 err="1">
                <a:solidFill>
                  <a:srgbClr val="2A9EF4"/>
                </a:solidFill>
              </a:rPr>
              <a:t>AtliQ</a:t>
            </a:r>
            <a:r>
              <a:rPr lang="en-US" sz="3600" dirty="0">
                <a:solidFill>
                  <a:srgbClr val="2A9EF4"/>
                </a:solidFill>
              </a:rPr>
              <a:t> Motors’ Road Ahead</a:t>
            </a:r>
            <a:endParaRPr lang="en-US" sz="3600" b="0" i="0" dirty="0">
              <a:solidFill>
                <a:srgbClr val="2A9EF4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A469C-E0BA-4F17-8867-5CF64F51CE2F}"/>
              </a:ext>
            </a:extLst>
          </p:cNvPr>
          <p:cNvSpPr txBox="1"/>
          <p:nvPr/>
        </p:nvSpPr>
        <p:spPr>
          <a:xfrm>
            <a:off x="1116281" y="2461454"/>
            <a:ext cx="96106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Launch: </a:t>
            </a:r>
            <a:r>
              <a:rPr lang="en-US" sz="2400" dirty="0">
                <a:solidFill>
                  <a:srgbClr val="8D50FF"/>
                </a:solidFill>
              </a:rPr>
              <a:t>Target high-demand states for a successful market entry.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Infrastructure: </a:t>
            </a:r>
            <a:r>
              <a:rPr lang="en-US" sz="2400" dirty="0">
                <a:solidFill>
                  <a:srgbClr val="8D50FF"/>
                </a:solidFill>
              </a:rPr>
              <a:t>Enhance charging accessibility through partnerships</a:t>
            </a:r>
            <a:r>
              <a:rPr lang="en-US" sz="2400" b="1" dirty="0">
                <a:solidFill>
                  <a:srgbClr val="8D50FF"/>
                </a:solidFill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Government Support: </a:t>
            </a:r>
            <a:r>
              <a:rPr lang="en-US" sz="2400" dirty="0">
                <a:solidFill>
                  <a:srgbClr val="8D50FF"/>
                </a:solidFill>
              </a:rPr>
              <a:t>Align with subsidy programs to stay competitive.</a:t>
            </a:r>
            <a:endParaRPr lang="en-US" sz="2000" dirty="0">
              <a:solidFill>
                <a:srgbClr val="8D50FF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1116281" y="631142"/>
            <a:ext cx="6124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dirty="0">
                <a:solidFill>
                  <a:srgbClr val="2A9EF4"/>
                </a:solidFill>
                <a:effectLst/>
                <a:latin typeface="Roboto" panose="02000000000000000000" pitchFamily="2" charset="0"/>
              </a:rPr>
              <a:t>Conclusion</a:t>
            </a:r>
            <a:endParaRPr lang="en-US" sz="3600" dirty="0">
              <a:solidFill>
                <a:srgbClr val="2A9EF4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>
            <a:cxnSpLocks/>
          </p:cNvCxnSpPr>
          <p:nvPr/>
        </p:nvCxnSpPr>
        <p:spPr>
          <a:xfrm>
            <a:off x="1226639" y="1212331"/>
            <a:ext cx="2359712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2FFC66A-70DE-4CDC-A422-653014ABA093}"/>
              </a:ext>
            </a:extLst>
          </p:cNvPr>
          <p:cNvSpPr txBox="1"/>
          <p:nvPr/>
        </p:nvSpPr>
        <p:spPr>
          <a:xfrm>
            <a:off x="1116281" y="4085113"/>
            <a:ext cx="10960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8D50FF"/>
                </a:solidFill>
              </a:rPr>
              <a:t>Goal</a:t>
            </a:r>
            <a:r>
              <a:rPr lang="en-US" sz="2400" dirty="0">
                <a:solidFill>
                  <a:srgbClr val="8D50FF"/>
                </a:solidFill>
              </a:rPr>
              <a:t>: Establish </a:t>
            </a:r>
            <a:r>
              <a:rPr lang="en-US" sz="2400" dirty="0" err="1">
                <a:solidFill>
                  <a:srgbClr val="8D50FF"/>
                </a:solidFill>
              </a:rPr>
              <a:t>AtliQ</a:t>
            </a:r>
            <a:r>
              <a:rPr lang="en-US" sz="2400" dirty="0">
                <a:solidFill>
                  <a:srgbClr val="8D50FF"/>
                </a:solidFill>
              </a:rPr>
              <a:t> Motors as a leading player in India’s EV market by offering </a:t>
            </a:r>
            <a:r>
              <a:rPr lang="en-US" sz="2400" b="1" dirty="0">
                <a:solidFill>
                  <a:srgbClr val="8D50FF"/>
                </a:solidFill>
              </a:rPr>
              <a:t>affordable, sustainable, and innovative</a:t>
            </a:r>
            <a:r>
              <a:rPr lang="en-US" sz="2400" dirty="0">
                <a:solidFill>
                  <a:srgbClr val="8D50FF"/>
                </a:solidFill>
              </a:rPr>
              <a:t> electric vehicles.</a:t>
            </a:r>
          </a:p>
        </p:txBody>
      </p:sp>
    </p:spTree>
    <p:extLst>
      <p:ext uri="{BB962C8B-B14F-4D97-AF65-F5344CB8AC3E}">
        <p14:creationId xmlns:p14="http://schemas.microsoft.com/office/powerpoint/2010/main" val="480206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894909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Thank you for viewing my project.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3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C</a:t>
            </a:r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reated by </a:t>
            </a:r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A</a:t>
            </a:r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bu </a:t>
            </a:r>
            <a:r>
              <a:rPr lang="en-US" sz="900" b="1" dirty="0" err="1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S</a:t>
            </a:r>
            <a:r>
              <a:rPr lang="en-US" sz="900" b="1" i="0" dirty="0" err="1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ufian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12/19/2024 11:49:34 AM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EA469C-E0BA-4F17-8867-5CF64F51CE2F}"/>
              </a:ext>
            </a:extLst>
          </p:cNvPr>
          <p:cNvSpPr txBox="1"/>
          <p:nvPr/>
        </p:nvSpPr>
        <p:spPr>
          <a:xfrm>
            <a:off x="724830" y="2552975"/>
            <a:ext cx="111289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Headquartered in the USA</a:t>
            </a:r>
            <a:r>
              <a:rPr lang="en-US" sz="2400" dirty="0">
                <a:solidFill>
                  <a:srgbClr val="8D50FF"/>
                </a:solidFill>
              </a:rPr>
              <a:t>, </a:t>
            </a:r>
            <a:r>
              <a:rPr lang="en-US" sz="2400" dirty="0" err="1">
                <a:solidFill>
                  <a:srgbClr val="8D50FF"/>
                </a:solidFill>
              </a:rPr>
              <a:t>AtliQ</a:t>
            </a:r>
            <a:r>
              <a:rPr lang="en-US" sz="2400" dirty="0">
                <a:solidFill>
                  <a:srgbClr val="8D50FF"/>
                </a:solidFill>
              </a:rPr>
              <a:t> Motors is a leader in electric and hybrid vehicles.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8D50FF"/>
                </a:solidFill>
              </a:rPr>
              <a:t>Captured </a:t>
            </a:r>
            <a:r>
              <a:rPr lang="en-US" sz="2400" b="1" dirty="0">
                <a:solidFill>
                  <a:srgbClr val="8D50FF"/>
                </a:solidFill>
              </a:rPr>
              <a:t>25% market share </a:t>
            </a:r>
            <a:r>
              <a:rPr lang="en-US" sz="2400" dirty="0">
                <a:solidFill>
                  <a:srgbClr val="8D50FF"/>
                </a:solidFill>
              </a:rPr>
              <a:t>in North America’s EV segment over the last 5 years.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8D50FF"/>
                </a:solidFill>
              </a:rPr>
              <a:t>Renowned for </a:t>
            </a:r>
            <a:r>
              <a:rPr lang="en-US" sz="2400" b="1" dirty="0">
                <a:solidFill>
                  <a:srgbClr val="8D50FF"/>
                </a:solidFill>
              </a:rPr>
              <a:t>sustainability, cutting-edge technology</a:t>
            </a:r>
            <a:r>
              <a:rPr lang="en-US" sz="2400" dirty="0">
                <a:solidFill>
                  <a:srgbClr val="8D50FF"/>
                </a:solidFill>
              </a:rPr>
              <a:t>, and </a:t>
            </a:r>
            <a:r>
              <a:rPr lang="en-US" sz="2400" b="1" dirty="0">
                <a:solidFill>
                  <a:srgbClr val="8D50FF"/>
                </a:solidFill>
              </a:rPr>
              <a:t>eco-friendly vehicles</a:t>
            </a:r>
            <a:r>
              <a:rPr lang="en-US" sz="2400" dirty="0">
                <a:solidFill>
                  <a:srgbClr val="8D50FF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8D50FF"/>
                </a:solidFill>
              </a:rPr>
              <a:t>Aiming to expand in India, where the EV market is growing rapidly.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8D50FF"/>
                </a:solidFill>
              </a:rPr>
              <a:t>Current market share in India: </a:t>
            </a:r>
            <a:r>
              <a:rPr lang="en-US" sz="2400" b="1" dirty="0">
                <a:solidFill>
                  <a:srgbClr val="8D50FF"/>
                </a:solidFill>
              </a:rPr>
              <a:t>less than 2%</a:t>
            </a:r>
            <a:r>
              <a:rPr lang="en-US" sz="2400" dirty="0">
                <a:solidFill>
                  <a:srgbClr val="8D50FF"/>
                </a:solidFill>
              </a:rPr>
              <a:t>—needs strategic insights to grow.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8D50FF"/>
                </a:solidFill>
              </a:rPr>
              <a:t>Led by </a:t>
            </a:r>
            <a:r>
              <a:rPr lang="en-US" sz="2400" b="1" dirty="0">
                <a:solidFill>
                  <a:srgbClr val="8D50FF"/>
                </a:solidFill>
              </a:rPr>
              <a:t>Bruce </a:t>
            </a:r>
            <a:r>
              <a:rPr lang="en-US" sz="2400" b="1" dirty="0" err="1">
                <a:solidFill>
                  <a:srgbClr val="8D50FF"/>
                </a:solidFill>
              </a:rPr>
              <a:t>Haryali</a:t>
            </a:r>
            <a:r>
              <a:rPr lang="en-US" sz="2400" dirty="0">
                <a:solidFill>
                  <a:srgbClr val="8D50FF"/>
                </a:solidFill>
              </a:rPr>
              <a:t>, the Indian division is focused on launching bestselling EVs.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724830" y="1271577"/>
            <a:ext cx="3289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2A9EF4"/>
                </a:solidFill>
              </a:rPr>
              <a:t>About Company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>
            <a:cxnSpLocks/>
          </p:cNvCxnSpPr>
          <p:nvPr/>
        </p:nvCxnSpPr>
        <p:spPr>
          <a:xfrm>
            <a:off x="769434" y="1929171"/>
            <a:ext cx="3088888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525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08246-5F13-4701-BF65-53E4ADCD150A}"/>
              </a:ext>
            </a:extLst>
          </p:cNvPr>
          <p:cNvSpPr txBox="1"/>
          <p:nvPr/>
        </p:nvSpPr>
        <p:spPr>
          <a:xfrm>
            <a:off x="780585" y="1705718"/>
            <a:ext cx="9701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rgbClr val="2A9EF4"/>
                </a:solidFill>
              </a:rPr>
              <a:t>AtliQ</a:t>
            </a:r>
            <a:r>
              <a:rPr lang="en-US" sz="3600" dirty="0">
                <a:solidFill>
                  <a:srgbClr val="2A9EF4"/>
                </a:solidFill>
              </a:rPr>
              <a:t> Motors: Expanding into the Indian EV Market</a:t>
            </a:r>
            <a:endParaRPr lang="en-US" sz="3600" dirty="0">
              <a:solidFill>
                <a:srgbClr val="2A9EF4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A469C-E0BA-4F17-8867-5CF64F51CE2F}"/>
              </a:ext>
            </a:extLst>
          </p:cNvPr>
          <p:cNvSpPr txBox="1"/>
          <p:nvPr/>
        </p:nvSpPr>
        <p:spPr>
          <a:xfrm>
            <a:off x="724830" y="3043151"/>
            <a:ext cx="111289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 err="1">
                <a:solidFill>
                  <a:srgbClr val="8D50FF"/>
                </a:solidFill>
              </a:rPr>
              <a:t>AtliQ</a:t>
            </a:r>
            <a:r>
              <a:rPr lang="en-US" sz="2400" dirty="0">
                <a:solidFill>
                  <a:srgbClr val="8D50FF"/>
                </a:solidFill>
              </a:rPr>
              <a:t> Motors holds a </a:t>
            </a:r>
            <a:r>
              <a:rPr lang="en-US" sz="2400" b="1" dirty="0">
                <a:solidFill>
                  <a:srgbClr val="8D50FF"/>
                </a:solidFill>
              </a:rPr>
              <a:t>25% market </a:t>
            </a:r>
            <a:r>
              <a:rPr lang="en-US" sz="2400" dirty="0">
                <a:solidFill>
                  <a:srgbClr val="8D50FF"/>
                </a:solidFill>
              </a:rPr>
              <a:t>share in North America but has </a:t>
            </a:r>
            <a:r>
              <a:rPr lang="en-US" sz="2400" b="1" dirty="0">
                <a:solidFill>
                  <a:srgbClr val="8D50FF"/>
                </a:solidFill>
              </a:rPr>
              <a:t>minimal presence </a:t>
            </a:r>
            <a:r>
              <a:rPr lang="en-US" sz="2400" dirty="0">
                <a:solidFill>
                  <a:srgbClr val="8D50FF"/>
                </a:solidFill>
              </a:rPr>
              <a:t>in the Indian market.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The Challenge: </a:t>
            </a:r>
            <a:r>
              <a:rPr lang="en-US" sz="2400" dirty="0">
                <a:solidFill>
                  <a:srgbClr val="8D50FF"/>
                </a:solidFill>
              </a:rPr>
              <a:t>Understanding the dynamics of India’s EV market and identifying key opportunities and challenges.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rgbClr val="8D50FF"/>
                </a:solidFill>
              </a:rPr>
              <a:t>The Goal: </a:t>
            </a:r>
            <a:r>
              <a:rPr lang="en-US" sz="2400" dirty="0">
                <a:solidFill>
                  <a:srgbClr val="8D50FF"/>
                </a:solidFill>
              </a:rPr>
              <a:t>Increase market share in India from the current </a:t>
            </a:r>
            <a:r>
              <a:rPr lang="en-US" sz="2400" b="1" dirty="0">
                <a:solidFill>
                  <a:srgbClr val="8D50FF"/>
                </a:solidFill>
              </a:rPr>
              <a:t>&lt;2%</a:t>
            </a:r>
            <a:r>
              <a:rPr lang="en-US" sz="2400" dirty="0">
                <a:solidFill>
                  <a:srgbClr val="8D50FF"/>
                </a:solidFill>
              </a:rPr>
              <a:t> to a strong competitive position.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724830" y="959453"/>
            <a:ext cx="3847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2A9EF4"/>
                </a:solidFill>
              </a:rPr>
              <a:t>Problem</a:t>
            </a:r>
            <a:r>
              <a:rPr lang="en-US" dirty="0">
                <a:solidFill>
                  <a:srgbClr val="2A9EF4"/>
                </a:solidFill>
              </a:rPr>
              <a:t> </a:t>
            </a:r>
            <a:r>
              <a:rPr lang="en-US" sz="3600" dirty="0">
                <a:solidFill>
                  <a:srgbClr val="2A9EF4"/>
                </a:solidFill>
              </a:rPr>
              <a:t>Statement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/>
          <p:nvPr/>
        </p:nvCxnSpPr>
        <p:spPr>
          <a:xfrm>
            <a:off x="724830" y="1628089"/>
            <a:ext cx="3847171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330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91461-6BC3-4232-AA07-FE52D2B8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7137469-D51E-44C5-BD40-55D780E9E057}"/>
              </a:ext>
            </a:extLst>
          </p:cNvPr>
          <p:cNvSpPr txBox="1"/>
          <p:nvPr/>
        </p:nvSpPr>
        <p:spPr>
          <a:xfrm>
            <a:off x="2720898" y="2782669"/>
            <a:ext cx="7170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2A9EF4"/>
                </a:solidFill>
              </a:rPr>
              <a:t>Next Slide: Primary research question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FC36D7-6AAC-4036-94C4-1CA772D5AA26}"/>
              </a:ext>
            </a:extLst>
          </p:cNvPr>
          <p:cNvCxnSpPr>
            <a:cxnSpLocks/>
          </p:cNvCxnSpPr>
          <p:nvPr/>
        </p:nvCxnSpPr>
        <p:spPr>
          <a:xfrm>
            <a:off x="2810106" y="3546094"/>
            <a:ext cx="7025268" cy="0"/>
          </a:xfrm>
          <a:prstGeom prst="line">
            <a:avLst/>
          </a:prstGeom>
          <a:ln>
            <a:solidFill>
              <a:srgbClr val="2A9E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526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op 3 EV sold by Makers 2023-2024 ,Top 3 EV sold by Makers 2023 ,Bottom 3 EV sold my Makers 2023 ,Top 3 EV sold by Makers 2024 ,Bottom 3 EV sold my Makers 2024 ,Bottom 3 EV sold by Makers 2023-2024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1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2-Wheeler ,4-Wheeler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2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Declined Penetration Rate by State ,Declined Penetration Rate by Stat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Quarterly trends based on sales volume for the top 5 EV makers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973</Words>
  <Application>Microsoft Office PowerPoint</Application>
  <PresentationFormat>Widescreen</PresentationFormat>
  <Paragraphs>176</Paragraphs>
  <Slides>23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Cooper Black</vt:lpstr>
      <vt:lpstr>Roboto</vt:lpstr>
      <vt:lpstr>Segoe UI</vt:lpstr>
      <vt:lpstr>Segoe UI Light</vt:lpstr>
      <vt:lpstr>Segoe UI Semibold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Page 1</vt:lpstr>
      <vt:lpstr>Page 2</vt:lpstr>
      <vt:lpstr>Page 3</vt:lpstr>
      <vt:lpstr>Page 4</vt:lpstr>
      <vt:lpstr>Page 5</vt:lpstr>
      <vt:lpstr>Page 6</vt:lpstr>
      <vt:lpstr>Page 7</vt:lpstr>
      <vt:lpstr>Page 8</vt:lpstr>
      <vt:lpstr>Page 9</vt:lpstr>
      <vt:lpstr>Page 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viewing my project.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Thowsir Mollik</cp:lastModifiedBy>
  <cp:revision>8</cp:revision>
  <dcterms:created xsi:type="dcterms:W3CDTF">2016-09-04T11:54:55Z</dcterms:created>
  <dcterms:modified xsi:type="dcterms:W3CDTF">2024-12-19T13:20:34Z</dcterms:modified>
</cp:coreProperties>
</file>

<file path=docProps/thumbnail.jpeg>
</file>